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81" r:id="rId5"/>
    <p:sldId id="284" r:id="rId6"/>
    <p:sldId id="280" r:id="rId7"/>
    <p:sldId id="278" r:id="rId8"/>
    <p:sldId id="261" r:id="rId9"/>
    <p:sldId id="293" r:id="rId10"/>
    <p:sldId id="273" r:id="rId11"/>
    <p:sldId id="279" r:id="rId12"/>
    <p:sldId id="265" r:id="rId13"/>
    <p:sldId id="277" r:id="rId14"/>
    <p:sldId id="268" r:id="rId15"/>
    <p:sldId id="266" r:id="rId16"/>
    <p:sldId id="294" r:id="rId17"/>
    <p:sldId id="295" r:id="rId18"/>
    <p:sldId id="28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94879" autoAdjust="0"/>
  </p:normalViewPr>
  <p:slideViewPr>
    <p:cSldViewPr snapToGrid="0">
      <p:cViewPr>
        <p:scale>
          <a:sx n="66" d="100"/>
          <a:sy n="66" d="100"/>
        </p:scale>
        <p:origin x="1406" y="384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71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3874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31EDA6-3BDD-40CF-F28F-3A102A3F30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E48044-8374-A404-EE19-CBE896B376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FD05D2-9F68-F629-DE16-8034EF4E6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C7B24A-37FD-7723-B927-EAA3154D1D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5531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937F16-2B37-37DF-EC1F-B60E50623E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3A7E7C-3954-658C-3E88-5B31447529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9F5E6C-6E8F-24B2-88F0-CD5ACA53F7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A674F8-351C-4D44-3D49-D50A9CC043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32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3F5967-70AD-8141-FBBE-F465EC2E4F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970006-CAFB-71A1-A634-2445F05AB1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71EF34-EC30-C8B0-8728-62F4F67100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1321DE-BFB3-55AA-88D0-5A9A62AE62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5871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139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microsoft.com/office/2007/relationships/hdphoto" Target="../media/hdphoto6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microsoft.com/office/2007/relationships/hdphoto" Target="../media/hdphoto3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7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4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82684"/>
            <a:ext cx="9144000" cy="2286000"/>
          </a:xfrm>
        </p:spPr>
        <p:txBody>
          <a:bodyPr/>
          <a:lstStyle/>
          <a:p>
            <a:pPr>
              <a:lnSpc>
                <a:spcPct val="100000"/>
              </a:lnSpc>
            </a:pPr>
            <a:br>
              <a:rPr lang="en-US" sz="3200" b="0" i="0" u="none" strike="noStrike" baseline="0" dirty="0">
                <a:latin typeface="Aptos" panose="020B0004020202020204" pitchFamily="34" charset="0"/>
              </a:rPr>
            </a:br>
            <a:r>
              <a:rPr lang="en-SG" sz="3200" b="0" i="0" u="none" strike="noStrike" baseline="0" dirty="0">
                <a:latin typeface="Aptos" panose="020B0004020202020204" pitchFamily="34" charset="0"/>
              </a:rPr>
              <a:t> </a:t>
            </a:r>
            <a:r>
              <a:rPr lang="en-SG" sz="3200" b="1" i="0" u="none" strike="noStrike" baseline="0" dirty="0">
                <a:latin typeface="Aptos" panose="020B0004020202020204" pitchFamily="34" charset="0"/>
              </a:rPr>
              <a:t>Sales Insight Prediction:</a:t>
            </a:r>
            <a:br>
              <a:rPr lang="en-SG" sz="3200" b="1" i="0" u="none" strike="noStrike" baseline="0" dirty="0">
                <a:latin typeface="Aptos" panose="020B0004020202020204" pitchFamily="34" charset="0"/>
              </a:rPr>
            </a:br>
            <a:r>
              <a:rPr lang="en-SG" sz="3200" b="1" i="0" u="none" strike="noStrike" baseline="0" dirty="0">
                <a:latin typeface="Aptos" panose="020B0004020202020204" pitchFamily="34" charset="0"/>
              </a:rPr>
              <a:t>Forecasting Future Sales Using Data Mining and Data Warehousing </a:t>
            </a:r>
            <a:endParaRPr lang="en-US" sz="7200" dirty="0">
              <a:latin typeface="Aptos" panose="020B0004020202020204" pitchFamily="34" charset="0"/>
            </a:endParaRPr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28DDE026-8DB2-E838-D7C6-2453D3C227E0}"/>
              </a:ext>
            </a:extLst>
          </p:cNvPr>
          <p:cNvSpPr txBox="1">
            <a:spLocks/>
          </p:cNvSpPr>
          <p:nvPr/>
        </p:nvSpPr>
        <p:spPr>
          <a:xfrm>
            <a:off x="576785" y="4718114"/>
            <a:ext cx="9144000" cy="22860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spc="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SG" sz="1200" b="0" i="0" u="none" strike="noStrike" baseline="0" dirty="0">
                <a:latin typeface="Aptos" panose="020B0004020202020204" pitchFamily="34" charset="0"/>
              </a:rPr>
              <a:t>Name: K. A. N. N. Kodikara </a:t>
            </a:r>
          </a:p>
          <a:p>
            <a:pPr algn="l">
              <a:lnSpc>
                <a:spcPct val="150000"/>
              </a:lnSpc>
            </a:pPr>
            <a:r>
              <a:rPr lang="en-SG" sz="1200" b="0" i="0" u="none" strike="noStrike" baseline="0" dirty="0">
                <a:latin typeface="Aptos" panose="020B0004020202020204" pitchFamily="34" charset="0"/>
              </a:rPr>
              <a:t>INDEX NO: AS2021907 </a:t>
            </a:r>
          </a:p>
          <a:p>
            <a:pPr algn="l">
              <a:lnSpc>
                <a:spcPct val="150000"/>
              </a:lnSpc>
            </a:pPr>
            <a:r>
              <a:rPr lang="en-SG" sz="1200" b="0" i="0" u="none" strike="noStrike" baseline="0" dirty="0">
                <a:latin typeface="Aptos" panose="020B0004020202020204" pitchFamily="34" charset="0"/>
              </a:rPr>
              <a:t>Course: ICT 333 1.5 – Data Mining &amp; Data Warehousing 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05" y="-292723"/>
            <a:ext cx="7055734" cy="1581912"/>
          </a:xfrm>
          <a:noFill/>
        </p:spPr>
        <p:txBody>
          <a:bodyPr anchor="b"/>
          <a:lstStyle/>
          <a:p>
            <a:r>
              <a:rPr lang="en-US" b="1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Association Rule Mining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133626" y="2213658"/>
            <a:ext cx="5886691" cy="2430683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Tried </a:t>
            </a:r>
            <a:r>
              <a:rPr lang="en-SG" sz="1800" b="1" i="0" u="none" strike="noStrike" baseline="0" dirty="0" err="1">
                <a:solidFill>
                  <a:srgbClr val="000000"/>
                </a:solidFill>
                <a:latin typeface="Aptos" panose="020B0004020202020204" pitchFamily="34" charset="0"/>
              </a:rPr>
              <a:t>Apriori</a:t>
            </a:r>
            <a:r>
              <a:rPr lang="en-SG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 algorithm </a:t>
            </a: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for product association.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No significant rules found </a:t>
            </a: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due to sparse co-purchases. </a:t>
            </a:r>
          </a:p>
        </p:txBody>
      </p:sp>
      <p:pic>
        <p:nvPicPr>
          <p:cNvPr id="5122" name="Picture 2" descr="5 Data Mining Trends">
            <a:extLst>
              <a:ext uri="{FF2B5EF4-FFF2-40B4-BE49-F238E27FC236}">
                <a16:creationId xmlns:a16="http://schemas.microsoft.com/office/drawing/2014/main" id="{C92BF3E0-A904-DBB4-1E6D-CAE8D9DF7C80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172"/>
          <a:stretch/>
        </p:blipFill>
        <p:spPr bwMode="auto">
          <a:xfrm>
            <a:off x="7500938" y="-22225"/>
            <a:ext cx="4754880" cy="6880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914"/>
            <a:ext cx="10515600" cy="1325563"/>
          </a:xfrm>
          <a:noFill/>
        </p:spPr>
        <p:txBody>
          <a:bodyPr anchor="ctr">
            <a:noAutofit/>
          </a:bodyPr>
          <a:lstStyle/>
          <a:p>
            <a:r>
              <a:rPr lang="en-US" sz="2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Dashboard Overview </a:t>
            </a:r>
            <a:endParaRPr lang="en-US" sz="4400" b="1" dirty="0">
              <a:latin typeface="Aptos" panose="020B0004020202020204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1431" y="1397478"/>
            <a:ext cx="2576330" cy="3721912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Built interactive dashboard in </a:t>
            </a:r>
            <a:r>
              <a:rPr lang="en-SG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Power BI </a:t>
            </a: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showing: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Sales Trend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Sales by Category &amp; Region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Discount vs Profit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Customer Segments </a:t>
            </a:r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434CB0C-BAA8-044C-0129-ECC160353E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508" y="1397477"/>
            <a:ext cx="8314309" cy="476745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241B820-56D4-CD76-6C29-B42AD0C21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EE39F69-A1C6-AF25-B91E-7EEE8ED9E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E40D393-060B-2996-6ADC-7F7522EBF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90287" y="427266"/>
            <a:ext cx="6291805" cy="787451"/>
          </a:xfrm>
        </p:spPr>
        <p:txBody>
          <a:bodyPr/>
          <a:lstStyle/>
          <a:p>
            <a:r>
              <a:rPr lang="en-US" sz="1800" cap="none" dirty="0">
                <a:latin typeface="Aptos" panose="020B0004020202020204" pitchFamily="34" charset="0"/>
              </a:rPr>
              <a:t>PRODUCT PERFORMANCE</a:t>
            </a:r>
          </a:p>
        </p:txBody>
      </p:sp>
      <p:pic>
        <p:nvPicPr>
          <p:cNvPr id="13" name="Picture 12" descr="A map with blue circles&#10;&#10;AI-generated content may be incorrect.">
            <a:extLst>
              <a:ext uri="{FF2B5EF4-FFF2-40B4-BE49-F238E27FC236}">
                <a16:creationId xmlns:a16="http://schemas.microsoft.com/office/drawing/2014/main" id="{1BF8D197-346F-F952-D6F3-1561362F51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9426" y="2314767"/>
            <a:ext cx="5954074" cy="3365751"/>
          </a:xfrm>
          <a:prstGeom prst="rect">
            <a:avLst/>
          </a:prstGeom>
        </p:spPr>
      </p:pic>
      <p:pic>
        <p:nvPicPr>
          <p:cNvPr id="15" name="Picture 1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B221F59-551A-B866-8487-D5C01EC8CC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925" y="1028541"/>
            <a:ext cx="5323305" cy="3347332"/>
          </a:xfrm>
          <a:prstGeom prst="rect">
            <a:avLst/>
          </a:prstGeom>
        </p:spPr>
      </p:pic>
      <p:sp>
        <p:nvSpPr>
          <p:cNvPr id="16" name="Title 6">
            <a:extLst>
              <a:ext uri="{FF2B5EF4-FFF2-40B4-BE49-F238E27FC236}">
                <a16:creationId xmlns:a16="http://schemas.microsoft.com/office/drawing/2014/main" id="{DAE1C875-CDF7-B2AF-079E-5047B8820169}"/>
              </a:ext>
            </a:extLst>
          </p:cNvPr>
          <p:cNvSpPr txBox="1">
            <a:spLocks/>
          </p:cNvSpPr>
          <p:nvPr/>
        </p:nvSpPr>
        <p:spPr>
          <a:xfrm>
            <a:off x="4470720" y="1691322"/>
            <a:ext cx="6291805" cy="78745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cap="none" dirty="0">
                <a:latin typeface="Aptos" panose="020B0004020202020204" pitchFamily="34" charset="0"/>
              </a:rPr>
              <a:t>SHIPPING OPERATIONS</a:t>
            </a:r>
          </a:p>
        </p:txBody>
      </p:sp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9F03DA-3DC7-EF3F-2D10-3008264C04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17248-7698-4E0C-3E16-EE9CA5B283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82710" y="-334763"/>
            <a:ext cx="5415028" cy="1255146"/>
          </a:xfrm>
          <a:noFill/>
        </p:spPr>
        <p:txBody>
          <a:bodyPr>
            <a:noAutofit/>
          </a:bodyPr>
          <a:lstStyle/>
          <a:p>
            <a:r>
              <a:rPr lang="en-US" b="1" i="0" u="none" strike="noStrike" baseline="0" dirty="0">
                <a:solidFill>
                  <a:srgbClr val="000000"/>
                </a:solidFill>
              </a:rPr>
              <a:t>Recommendations </a:t>
            </a:r>
            <a:endParaRPr lang="en-US" sz="7200" b="1" dirty="0">
              <a:latin typeface="Aptos" panose="020B00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F225F4-7A0F-AF8C-9CC4-7DAF9B94BC0D}"/>
              </a:ext>
            </a:extLst>
          </p:cNvPr>
          <p:cNvSpPr txBox="1"/>
          <p:nvPr/>
        </p:nvSpPr>
        <p:spPr>
          <a:xfrm>
            <a:off x="616640" y="1666915"/>
            <a:ext cx="5882735" cy="2960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Reduce over-discounting in low-profit categories. 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Focus inventory and marketing on </a:t>
            </a:r>
            <a:r>
              <a:rPr lang="en-SG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Office Supplies and furniture</a:t>
            </a: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. 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Target </a:t>
            </a:r>
            <a:r>
              <a:rPr lang="en-SG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mid-value customers (Cluster 1) </a:t>
            </a: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for promotions. 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Use </a:t>
            </a:r>
            <a:r>
              <a:rPr lang="en-SG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Random Forest </a:t>
            </a: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for future sales forecasting. 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9B2DC1E5-87D1-4C5A-611E-EACBBA413E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9042" y="6436448"/>
            <a:ext cx="4523585" cy="42155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050" name="Picture 2" descr="Free Analyzing Digital Data Image | Download at StockCake">
            <a:extLst>
              <a:ext uri="{FF2B5EF4-FFF2-40B4-BE49-F238E27FC236}">
                <a16:creationId xmlns:a16="http://schemas.microsoft.com/office/drawing/2014/main" id="{517A78E7-13D1-60DB-9590-1FDCCA6052BA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875" t="322" r="5957"/>
          <a:stretch/>
        </p:blipFill>
        <p:spPr bwMode="auto">
          <a:xfrm flipH="1">
            <a:off x="6499375" y="0"/>
            <a:ext cx="5741230" cy="6880225"/>
          </a:xfrm>
          <a:prstGeom prst="flowChartInputOutpu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6028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E3432C-87BE-9C68-289E-5F07552CE4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6F6D1AF-6AF2-E7FE-C22B-2CC66084ECF8}"/>
              </a:ext>
            </a:extLst>
          </p:cNvPr>
          <p:cNvSpPr txBox="1">
            <a:spLocks/>
          </p:cNvSpPr>
          <p:nvPr/>
        </p:nvSpPr>
        <p:spPr>
          <a:xfrm>
            <a:off x="3920921" y="162046"/>
            <a:ext cx="5415028" cy="1255146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Conclusion </a:t>
            </a:r>
            <a:endParaRPr lang="en-US" sz="11500" b="1" dirty="0">
              <a:latin typeface="Aptos" panose="020B00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DE65CC-A0C4-F1D8-C575-A0839E01217C}"/>
              </a:ext>
            </a:extLst>
          </p:cNvPr>
          <p:cNvSpPr txBox="1"/>
          <p:nvPr/>
        </p:nvSpPr>
        <p:spPr>
          <a:xfrm>
            <a:off x="5106365" y="2572163"/>
            <a:ext cx="6423948" cy="1713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ü"/>
            </a:pP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Successfully </a:t>
            </a:r>
            <a:r>
              <a:rPr lang="en-SG" sz="1800" b="0" i="0" u="none" strike="noStrike" baseline="0" dirty="0" err="1">
                <a:solidFill>
                  <a:srgbClr val="000000"/>
                </a:solidFill>
                <a:latin typeface="Aptos" panose="020B0004020202020204" pitchFamily="34" charset="0"/>
              </a:rPr>
              <a:t>analyzed</a:t>
            </a: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 sales data.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ü"/>
            </a:pP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Segmented customers into actionable groups.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ü"/>
            </a:pP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Built predictive models with reliable accuracy.</a:t>
            </a:r>
          </a:p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ü"/>
            </a:pP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Created an interactive dashboard for insights. </a:t>
            </a:r>
            <a:endParaRPr lang="en-US" dirty="0"/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71DBE4D6-D55B-EA74-5348-75D42BC130C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37960" r="37960"/>
          <a:stretch/>
        </p:blipFill>
        <p:spPr>
          <a:xfrm>
            <a:off x="-2607659" y="0"/>
            <a:ext cx="6858000" cy="6858000"/>
          </a:xfrm>
        </p:spPr>
      </p:pic>
    </p:spTree>
    <p:extLst>
      <p:ext uri="{BB962C8B-B14F-4D97-AF65-F5344CB8AC3E}">
        <p14:creationId xmlns:p14="http://schemas.microsoft.com/office/powerpoint/2010/main" val="4212870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6" y="2372810"/>
            <a:ext cx="9467127" cy="167109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4400" dirty="0">
                <a:latin typeface="Aptos" panose="020B0004020202020204" pitchFamily="34" charset="0"/>
              </a:rPr>
              <a:t>THANK YOU !</a:t>
            </a:r>
            <a:br>
              <a:rPr lang="en-US" sz="3200" dirty="0">
                <a:latin typeface="Aptos" panose="020B0004020202020204" pitchFamily="34" charset="0"/>
              </a:rPr>
            </a:br>
            <a:r>
              <a:rPr lang="en-US" sz="3200" i="0" u="none" strike="noStrike" baseline="0" dirty="0">
                <a:latin typeface="Aptos" panose="020B0004020202020204" pitchFamily="34" charset="0"/>
              </a:rPr>
              <a:t>Any questions? </a:t>
            </a:r>
            <a:endParaRPr lang="en-US" sz="3200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419" y="1458409"/>
            <a:ext cx="4837176" cy="828465"/>
          </a:xfrm>
          <a:noFill/>
        </p:spPr>
        <p:txBody>
          <a:bodyPr anchor="b">
            <a:noAutofit/>
          </a:bodyPr>
          <a:lstStyle/>
          <a:p>
            <a:pPr algn="ctr"/>
            <a:br>
              <a:rPr lang="en-US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</a:br>
            <a:r>
              <a:rPr lang="en-US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Introduction </a:t>
            </a:r>
            <a:endParaRPr lang="en-US" sz="4800" dirty="0">
              <a:latin typeface="Aptos" panose="020B0004020202020204" pitchFamily="34" charset="0"/>
            </a:endParaRP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  <a:blipFill>
            <a:blip r:embed="rId4"/>
            <a:stretch>
              <a:fillRect/>
            </a:stretch>
          </a:blipFill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0257" y="1701435"/>
            <a:ext cx="5546389" cy="4132206"/>
          </a:xfrm>
          <a:noFill/>
        </p:spPr>
        <p:txBody>
          <a:bodyPr anchor="t">
            <a:normAutofit fontScale="92500" lnSpcReduction="10000"/>
          </a:bodyPr>
          <a:lstStyle/>
          <a:p>
            <a:endParaRPr lang="en-US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r>
              <a:rPr lang="en-US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 </a:t>
            </a:r>
          </a:p>
          <a:p>
            <a:r>
              <a:rPr lang="en-SG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Sales prediction helps businesses plan inventory, marketing, and operations. </a:t>
            </a:r>
          </a:p>
          <a:p>
            <a:r>
              <a:rPr lang="en-SG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This project uses historical sales data to identify trends, </a:t>
            </a:r>
            <a:r>
              <a:rPr lang="en-SG" b="0" i="0" u="none" strike="noStrike" baseline="0" dirty="0" err="1">
                <a:solidFill>
                  <a:srgbClr val="000000"/>
                </a:solidFill>
                <a:latin typeface="Aptos" panose="020B0004020202020204" pitchFamily="34" charset="0"/>
              </a:rPr>
              <a:t>analyze</a:t>
            </a:r>
            <a:r>
              <a:rPr lang="en-SG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 categories, evaluate profit, segment customers, and forecast future sales. </a:t>
            </a:r>
          </a:p>
          <a:p>
            <a:endParaRPr lang="en-US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24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8516" y="-212102"/>
            <a:ext cx="5508396" cy="2078610"/>
          </a:xfrm>
        </p:spPr>
        <p:txBody>
          <a:bodyPr/>
          <a:lstStyle/>
          <a:p>
            <a:pPr algn="l"/>
            <a:r>
              <a:rPr lang="en-US" sz="3200" b="1" i="0" u="none" strike="noStrike" baseline="0" dirty="0">
                <a:latin typeface="Aptos" panose="020B0004020202020204" pitchFamily="34" charset="0"/>
              </a:rPr>
              <a:t> Dataset Overview </a:t>
            </a:r>
            <a:endParaRPr lang="en-US" sz="7200" b="1" dirty="0">
              <a:latin typeface="Aptos" panose="020B0004020202020204" pitchFamily="34" charset="0"/>
            </a:endParaRP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D234695-1882-81C1-4CE1-1B984F4FDFCF}"/>
              </a:ext>
            </a:extLst>
          </p:cNvPr>
          <p:cNvSpPr txBox="1">
            <a:spLocks/>
          </p:cNvSpPr>
          <p:nvPr/>
        </p:nvSpPr>
        <p:spPr>
          <a:xfrm>
            <a:off x="1517625" y="624839"/>
            <a:ext cx="9410838" cy="560832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spc="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endParaRPr lang="en-US" sz="1800" dirty="0">
              <a:latin typeface="Aptos" panose="020B0004020202020204" pitchFamily="34" charset="0"/>
            </a:endParaRPr>
          </a:p>
          <a:p>
            <a:pPr marL="742950" lvl="1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cap="none" dirty="0">
                <a:solidFill>
                  <a:schemeClr val="bg1"/>
                </a:solidFill>
                <a:latin typeface="Aptos" panose="020B0004020202020204" pitchFamily="34" charset="0"/>
              </a:rPr>
              <a:t>DATASET: SAMPLE – SUPERSTORE DATASET (KAGGLE) </a:t>
            </a:r>
          </a:p>
          <a:p>
            <a:pPr marL="742950" lvl="1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cap="none" dirty="0">
                <a:solidFill>
                  <a:schemeClr val="bg1"/>
                </a:solidFill>
                <a:latin typeface="Aptos" panose="020B0004020202020204" pitchFamily="34" charset="0"/>
              </a:rPr>
              <a:t>ROWS: 9,994 RECORDS </a:t>
            </a:r>
          </a:p>
          <a:p>
            <a:pPr marL="742950" lvl="1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cap="none" dirty="0">
                <a:solidFill>
                  <a:schemeClr val="bg1"/>
                </a:solidFill>
                <a:latin typeface="Aptos" panose="020B0004020202020204" pitchFamily="34" charset="0"/>
              </a:rPr>
              <a:t>COLUMNS: 21 FEATURES </a:t>
            </a:r>
          </a:p>
          <a:p>
            <a:pPr algn="l">
              <a:lnSpc>
                <a:spcPct val="150000"/>
              </a:lnSpc>
            </a:pPr>
            <a:endParaRPr lang="en-US" sz="1800" cap="none" dirty="0">
              <a:latin typeface="Aptos" panose="020B0004020202020204" pitchFamily="34" charset="0"/>
            </a:endParaRPr>
          </a:p>
          <a:p>
            <a:pPr algn="l">
              <a:lnSpc>
                <a:spcPct val="150000"/>
              </a:lnSpc>
            </a:pPr>
            <a:endParaRPr lang="en-US" sz="1800" cap="none" dirty="0">
              <a:latin typeface="Aptos" panose="020B00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en-US" sz="1800" cap="none" dirty="0">
                <a:latin typeface="Aptos" panose="020B0004020202020204" pitchFamily="34" charset="0"/>
              </a:rPr>
              <a:t>KEY COLUMNS INCLUDE: </a:t>
            </a:r>
          </a:p>
          <a:p>
            <a:pPr algn="l">
              <a:lnSpc>
                <a:spcPct val="150000"/>
              </a:lnSpc>
            </a:pPr>
            <a:endParaRPr lang="en-US" sz="1800" cap="none" dirty="0">
              <a:latin typeface="Aptos" panose="020B0004020202020204" pitchFamily="34" charset="0"/>
            </a:endParaRPr>
          </a:p>
          <a:p>
            <a:pPr marL="742950" lvl="1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bg1"/>
                </a:solidFill>
                <a:latin typeface="Aptos" panose="020B0004020202020204" pitchFamily="34" charset="0"/>
              </a:rPr>
              <a:t>ORDER DATE, SHIP DATE, CATEGORY, SUB-CATEGORY, REGION </a:t>
            </a:r>
          </a:p>
          <a:p>
            <a:pPr marL="742950" lvl="1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SALES, PROFIT, QUANTITY, DISCOUNT </a:t>
            </a:r>
          </a:p>
          <a:p>
            <a:pPr marL="742950" lvl="1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bg1"/>
                </a:solidFill>
                <a:latin typeface="Aptos" panose="020B0004020202020204" pitchFamily="34" charset="0"/>
              </a:rPr>
              <a:t>CUSTOMER ID, PRODUCT ID, SEGMENT </a:t>
            </a: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073" y="144806"/>
            <a:ext cx="5415028" cy="1255146"/>
          </a:xfrm>
          <a:noFill/>
        </p:spPr>
        <p:txBody>
          <a:bodyPr>
            <a:noAutofit/>
          </a:bodyPr>
          <a:lstStyle/>
          <a:p>
            <a:r>
              <a:rPr lang="en-US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Categories and     Sub-Categories </a:t>
            </a:r>
            <a:endParaRPr lang="en-US" sz="4800" b="1" dirty="0">
              <a:latin typeface="Aptos" panose="020B00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74511D-A673-A5DA-495F-70EED3AF6A69}"/>
              </a:ext>
            </a:extLst>
          </p:cNvPr>
          <p:cNvSpPr txBox="1"/>
          <p:nvPr/>
        </p:nvSpPr>
        <p:spPr>
          <a:xfrm>
            <a:off x="1443943" y="1566982"/>
            <a:ext cx="619824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Main Categories: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pPr marL="742950" lvl="1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Furniture </a:t>
            </a:r>
          </a:p>
          <a:p>
            <a:pPr marL="742950" lvl="1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Office Supplies </a:t>
            </a:r>
          </a:p>
          <a:p>
            <a:pPr marL="742950" lvl="1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Technology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Sub-Categories Examples: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pPr marL="742950" lvl="1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Chairs, Tables, Binders, Phones, Accessories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FB88D1AF-CC82-874E-8C7E-358BD08843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9042" y="6436448"/>
            <a:ext cx="4523585" cy="42155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3074" name="Picture 2" descr="Free Analyzing Digital Data Image | Download at StockCake">
            <a:extLst>
              <a:ext uri="{FF2B5EF4-FFF2-40B4-BE49-F238E27FC236}">
                <a16:creationId xmlns:a16="http://schemas.microsoft.com/office/drawing/2014/main" id="{841D6962-9E24-3B1E-FB1C-3E1882DF48F0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57" r="5957"/>
          <a:stretch>
            <a:fillRect/>
          </a:stretch>
        </p:blipFill>
        <p:spPr bwMode="auto">
          <a:prstGeom prst="parallelogram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r>
              <a:rPr lang="en-US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Data Preprocessing </a:t>
            </a:r>
            <a:endParaRPr lang="en-US" sz="4800" b="1" dirty="0">
              <a:latin typeface="Aptos" panose="020B00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1838" y="2176698"/>
            <a:ext cx="7963383" cy="347472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b="0" i="0" u="none" strike="noStrike" baseline="0" dirty="0">
                <a:latin typeface="Aptos" panose="020B0004020202020204" pitchFamily="34" charset="0"/>
              </a:rPr>
              <a:t>STEPS PERFORMED: </a:t>
            </a:r>
          </a:p>
          <a:p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Converted Order Date, Ship Date to datetime. </a:t>
            </a:r>
          </a:p>
          <a:p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Created new features: </a:t>
            </a:r>
          </a:p>
          <a:p>
            <a:pPr marL="0" lvl="3" indent="0">
              <a:buNone/>
            </a:pPr>
            <a:r>
              <a:rPr lang="en-SG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	Ship Duration </a:t>
            </a:r>
            <a:r>
              <a:rPr lang="en-SG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= days between order and shipping </a:t>
            </a:r>
          </a:p>
          <a:p>
            <a:pPr marL="0" indent="0">
              <a:buNone/>
            </a:pPr>
            <a:r>
              <a:rPr lang="en-US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	Profit Margin </a:t>
            </a:r>
            <a:r>
              <a:rPr lang="en-US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= Profit / Sales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Checked for missing values → none found in critical fields. </a:t>
            </a:r>
          </a:p>
        </p:txBody>
      </p:sp>
      <p:pic>
        <p:nvPicPr>
          <p:cNvPr id="4098" name="Picture 2" descr="How To Take Your Data Analytics Approach To The Next Level in 2023 |  OmniData™">
            <a:extLst>
              <a:ext uri="{FF2B5EF4-FFF2-40B4-BE49-F238E27FC236}">
                <a16:creationId xmlns:a16="http://schemas.microsoft.com/office/drawing/2014/main" id="{8AE9F7C1-495B-5198-F947-FF9D8AA099CE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421" r="33840"/>
          <a:stretch/>
        </p:blipFill>
        <p:spPr bwMode="auto">
          <a:xfrm>
            <a:off x="0" y="0"/>
            <a:ext cx="41148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21B5CB-1D20-DE05-C246-B541BD00D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1F3D0-D688-D1FC-BEFC-407627E38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60" y="-431620"/>
            <a:ext cx="6963678" cy="1581912"/>
          </a:xfrm>
          <a:noFill/>
        </p:spPr>
        <p:txBody>
          <a:bodyPr anchor="b"/>
          <a:lstStyle/>
          <a:p>
            <a:r>
              <a:rPr lang="en-US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Exploratory Data Analysis </a:t>
            </a:r>
            <a:endParaRPr lang="en-US" sz="4800" b="1" dirty="0">
              <a:latin typeface="Aptos" panose="020B00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EFF72-D2A7-9490-6B15-6879B3362F4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176357" y="2080549"/>
            <a:ext cx="5606408" cy="2696901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KEY INSIGHTS: </a:t>
            </a:r>
            <a:endParaRPr lang="en-US" sz="20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Sales peak in </a:t>
            </a:r>
            <a:r>
              <a:rPr lang="en-SG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November and December</a:t>
            </a: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Office Supplies </a:t>
            </a: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and </a:t>
            </a:r>
            <a:r>
              <a:rPr lang="en-SG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Furniture </a:t>
            </a: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are top categories.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West </a:t>
            </a: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and </a:t>
            </a:r>
            <a:r>
              <a:rPr lang="en-SG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East </a:t>
            </a: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regions have highest sales.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High discounts reduce profit. </a:t>
            </a:r>
          </a:p>
        </p:txBody>
      </p:sp>
      <p:pic>
        <p:nvPicPr>
          <p:cNvPr id="15" name="Picture Placeholder 5" descr="A person looking at blueprints on a brick wall">
            <a:extLst>
              <a:ext uri="{FF2B5EF4-FFF2-40B4-BE49-F238E27FC236}">
                <a16:creationId xmlns:a16="http://schemas.microsoft.com/office/drawing/2014/main" id="{AA996294-F7C4-DC21-72A7-74CBD381D5F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157" r="27157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4040979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6769"/>
            <a:ext cx="9144000" cy="836271"/>
          </a:xfrm>
          <a:noFill/>
        </p:spPr>
        <p:txBody>
          <a:bodyPr/>
          <a:lstStyle/>
          <a:p>
            <a:r>
              <a:rPr lang="en-US" sz="32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Correlation Heatmap </a:t>
            </a:r>
            <a:endParaRPr lang="en-US" sz="7200" b="1" dirty="0">
              <a:latin typeface="Aptos" panose="020B0004020202020204" pitchFamily="34" charset="0"/>
            </a:endParaRPr>
          </a:p>
        </p:txBody>
      </p:sp>
      <p:pic>
        <p:nvPicPr>
          <p:cNvPr id="6" name="Picture 5" descr="A screenshot of a graph&#10;&#10;AI-generated content may be incorrect.">
            <a:extLst>
              <a:ext uri="{FF2B5EF4-FFF2-40B4-BE49-F238E27FC236}">
                <a16:creationId xmlns:a16="http://schemas.microsoft.com/office/drawing/2014/main" id="{3AD2FDB8-D4EB-33D3-F8B0-EA7FC6B2DD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091" y="1562540"/>
            <a:ext cx="4695087" cy="37329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5F9B1E-B5A9-77BB-7BF7-46CB4E3C89AF}"/>
              </a:ext>
            </a:extLst>
          </p:cNvPr>
          <p:cNvSpPr txBox="1"/>
          <p:nvPr/>
        </p:nvSpPr>
        <p:spPr>
          <a:xfrm>
            <a:off x="5512178" y="2196179"/>
            <a:ext cx="6094070" cy="2176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SG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Shows relationships between numerical variables like Sales, Profit, Quantity, and Discount. 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Positive correlations: </a:t>
            </a:r>
            <a:r>
              <a:rPr lang="en-US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Sales ↔ Profit, Quantity ↔ Sales. 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Negative correlation: </a:t>
            </a:r>
            <a:r>
              <a:rPr lang="en-US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Discount ↔ Profit. </a:t>
            </a:r>
          </a:p>
        </p:txBody>
      </p:sp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Customer Segmentation (K-Means) </a:t>
            </a:r>
            <a:endParaRPr lang="en-US" sz="4800" dirty="0">
              <a:latin typeface="Aptos" panose="020B0004020202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70342" y="1666180"/>
            <a:ext cx="4894006" cy="4137189"/>
          </a:xfrm>
          <a:noFill/>
        </p:spPr>
        <p:txBody>
          <a:bodyPr>
            <a:normAutofit/>
          </a:bodyPr>
          <a:lstStyle/>
          <a:p>
            <a:pPr algn="l"/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Used </a:t>
            </a:r>
            <a:r>
              <a:rPr lang="en-SG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Recency, Frequency, Monetary (RFM) </a:t>
            </a: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features: Recency: Days since last order </a:t>
            </a:r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Frequency: Number of orders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Monetary: Total spend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Applied </a:t>
            </a:r>
            <a:r>
              <a:rPr lang="en-SG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K-Means clustering </a:t>
            </a: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→ </a:t>
            </a:r>
            <a:r>
              <a:rPr lang="en-SG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3 clusters identified: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Cluster 0: High-value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Cluster 1: Mid-value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Cluster 2: Low-value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9" name="Picture 8" descr="A diagram of a customer segment&#10;&#10;AI-generated content may be incorrect.">
            <a:extLst>
              <a:ext uri="{FF2B5EF4-FFF2-40B4-BE49-F238E27FC236}">
                <a16:creationId xmlns:a16="http://schemas.microsoft.com/office/drawing/2014/main" id="{D46243F9-7466-1BC2-D5CA-2FBA170081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652" y="1882826"/>
            <a:ext cx="4903194" cy="3703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57415"/>
            <a:ext cx="10515600" cy="1325880"/>
          </a:xfrm>
          <a:noFill/>
        </p:spPr>
        <p:txBody>
          <a:bodyPr anchor="ctr"/>
          <a:lstStyle/>
          <a:p>
            <a:r>
              <a:rPr lang="en-US" b="1" i="0" u="none" strike="noStrike" baseline="0" dirty="0">
                <a:solidFill>
                  <a:srgbClr val="000000"/>
                </a:solidFill>
              </a:rPr>
              <a:t>Predictive Modeling </a:t>
            </a:r>
            <a:endParaRPr lang="en-US" sz="4800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223135" y="1331331"/>
            <a:ext cx="6228953" cy="1915230"/>
          </a:xfrm>
          <a:noFill/>
        </p:spPr>
        <p:txBody>
          <a:bodyPr>
            <a:norm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Models built: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Linear Regression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Random Forest Regression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r>
              <a:rPr lang="en-SG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Features used: Quantity, Discount, Profit, Ship Duration 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3293C9-C867-ED18-C204-06459358C44B}"/>
              </a:ext>
            </a:extLst>
          </p:cNvPr>
          <p:cNvSpPr txBox="1"/>
          <p:nvPr/>
        </p:nvSpPr>
        <p:spPr>
          <a:xfrm>
            <a:off x="1223135" y="3337780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Model Results: </a:t>
            </a:r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06FA953-650D-03FD-2226-47B06CBB8F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5337670"/>
              </p:ext>
            </p:extLst>
          </p:nvPr>
        </p:nvGraphicFramePr>
        <p:xfrm>
          <a:off x="2343230" y="3798331"/>
          <a:ext cx="7505540" cy="163613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356091">
                  <a:extLst>
                    <a:ext uri="{9D8B030D-6E8A-4147-A177-3AD203B41FA5}">
                      <a16:colId xmlns:a16="http://schemas.microsoft.com/office/drawing/2014/main" val="4248960796"/>
                    </a:ext>
                  </a:extLst>
                </a:gridCol>
                <a:gridCol w="1666755">
                  <a:extLst>
                    <a:ext uri="{9D8B030D-6E8A-4147-A177-3AD203B41FA5}">
                      <a16:colId xmlns:a16="http://schemas.microsoft.com/office/drawing/2014/main" val="2117391875"/>
                    </a:ext>
                  </a:extLst>
                </a:gridCol>
                <a:gridCol w="1794076">
                  <a:extLst>
                    <a:ext uri="{9D8B030D-6E8A-4147-A177-3AD203B41FA5}">
                      <a16:colId xmlns:a16="http://schemas.microsoft.com/office/drawing/2014/main" val="358707640"/>
                    </a:ext>
                  </a:extLst>
                </a:gridCol>
                <a:gridCol w="1688618">
                  <a:extLst>
                    <a:ext uri="{9D8B030D-6E8A-4147-A177-3AD203B41FA5}">
                      <a16:colId xmlns:a16="http://schemas.microsoft.com/office/drawing/2014/main" val="3880426688"/>
                    </a:ext>
                  </a:extLst>
                </a:gridCol>
              </a:tblGrid>
              <a:tr h="54037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Model </a:t>
                      </a:r>
                      <a:r>
                        <a:rPr lang="en-US" sz="1800" b="0" i="0" u="none" strike="noStrike" kern="1200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R² </a:t>
                      </a:r>
                      <a:endParaRPr lang="en-US" sz="1800" b="0" i="0" u="none" strike="noStrike" kern="1200" baseline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MAE </a:t>
                      </a:r>
                      <a:r>
                        <a:rPr lang="en-US" sz="1800" b="0" i="0" u="none" strike="noStrike" kern="1200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kern="1200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MSE </a:t>
                      </a:r>
                      <a:endParaRPr lang="en-US" sz="1800" b="0" i="0" u="none" strike="noStrike" kern="1200" baseline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3785269"/>
                  </a:ext>
                </a:extLst>
              </a:tr>
              <a:tr h="547881"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Linear Regression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0.37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218.16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186,794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0283961"/>
                  </a:ext>
                </a:extLst>
              </a:tr>
              <a:tr h="547881"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Random Forest 	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0.77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92.54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68,586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31073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C2645A-E767-4D7E-984D-234E531E4556}">
  <ds:schemaRefs>
    <ds:schemaRef ds:uri="http://schemas.microsoft.com/office/2006/documentManagement/types"/>
    <ds:schemaRef ds:uri="http://purl.org/dc/dcmitype/"/>
    <ds:schemaRef ds:uri="http://schemas.microsoft.com/sharepoint/v3"/>
    <ds:schemaRef ds:uri="http://www.w3.org/XML/1998/namespace"/>
    <ds:schemaRef ds:uri="71af3243-3dd4-4a8d-8c0d-dd76da1f02a5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230e9df3-be65-4c73-a93b-d1236ebd677e"/>
    <ds:schemaRef ds:uri="16c05727-aa75-4e4a-9b5f-8a80a1165891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{81852E48-53EE-4149-9272-7E4D09D9E5FA}tf55661986_win32</Template>
  <TotalTime>96</TotalTime>
  <Words>484</Words>
  <Application>Microsoft Office PowerPoint</Application>
  <PresentationFormat>Widescreen</PresentationFormat>
  <Paragraphs>118</Paragraphs>
  <Slides>15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Arial</vt:lpstr>
      <vt:lpstr>Calibri</vt:lpstr>
      <vt:lpstr>Calibri Light</vt:lpstr>
      <vt:lpstr>Wingdings</vt:lpstr>
      <vt:lpstr>Custom</vt:lpstr>
      <vt:lpstr>  Sales Insight Prediction: Forecasting Future Sales Using Data Mining and Data Warehousing </vt:lpstr>
      <vt:lpstr> Introduction </vt:lpstr>
      <vt:lpstr> Dataset Overview </vt:lpstr>
      <vt:lpstr>Categories and     Sub-Categories </vt:lpstr>
      <vt:lpstr>Data Preprocessing </vt:lpstr>
      <vt:lpstr>Exploratory Data Analysis </vt:lpstr>
      <vt:lpstr>Correlation Heatmap </vt:lpstr>
      <vt:lpstr>Customer Segmentation (K-Means) </vt:lpstr>
      <vt:lpstr>Predictive Modeling </vt:lpstr>
      <vt:lpstr>Association Rule Mining </vt:lpstr>
      <vt:lpstr>Dashboard Overview </vt:lpstr>
      <vt:lpstr>PRODUCT PERFORMANCE</vt:lpstr>
      <vt:lpstr>Recommendations </vt:lpstr>
      <vt:lpstr>PowerPoint Presentation</vt:lpstr>
      <vt:lpstr>THANK YOU ! Any questions?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Nilupul Nishan</dc:creator>
  <cp:lastModifiedBy>Nilupul Nishan</cp:lastModifiedBy>
  <cp:revision>2</cp:revision>
  <dcterms:created xsi:type="dcterms:W3CDTF">2025-05-09T10:22:19Z</dcterms:created>
  <dcterms:modified xsi:type="dcterms:W3CDTF">2025-05-09T11:58:25Z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